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Instrument Sans Medium" panose="020B0604020202020204" charset="0"/>
      <p:regular r:id="rId11"/>
    </p:embeddedFont>
    <p:embeddedFont>
      <p:font typeface="Instrument Sans Semi Bold" panose="020B0604020202020204" charset="0"/>
      <p:regular r:id="rId12"/>
    </p:embeddedFont>
  </p:embeddedFontLst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2B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46657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640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Propuesta de Equipamiento Informático para Oficina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2173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Nombre:</a:t>
            </a: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Aarón   </a:t>
            </a:r>
            <a:r>
              <a:rPr lang="en-US" sz="17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Grupo:</a:t>
            </a: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1º ASIR   </a:t>
            </a:r>
            <a:r>
              <a:rPr lang="en-US" sz="17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Fecha:</a:t>
            </a: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19/02/2026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93978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Resumen: Diseño claro y económico para puestos de trabajo de oficina que prioriza fiabilidad, eficiencia energética y facilidad de despliegue.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6889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9257" y="3211711"/>
            <a:ext cx="4110276" cy="513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Objetivo y Requisitos</a:t>
            </a:r>
            <a:endParaRPr lang="en-US" sz="3200" dirty="0"/>
          </a:p>
        </p:txBody>
      </p:sp>
      <p:sp>
        <p:nvSpPr>
          <p:cNvPr id="4" name="Shape 1"/>
          <p:cNvSpPr/>
          <p:nvPr/>
        </p:nvSpPr>
        <p:spPr>
          <a:xfrm>
            <a:off x="719257" y="4004667"/>
            <a:ext cx="4273153" cy="1798796"/>
          </a:xfrm>
          <a:prstGeom prst="roundRect">
            <a:avLst>
              <a:gd name="adj" fmla="val 479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32378" y="4217789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Contexto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32378" y="4650581"/>
            <a:ext cx="3846909" cy="6265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Ofimática, navegación intensa, correo y ERP: cargas habituales de oficina.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178504" y="4004667"/>
            <a:ext cx="4273272" cy="1798796"/>
          </a:xfrm>
          <a:prstGeom prst="roundRect">
            <a:avLst>
              <a:gd name="adj" fmla="val 479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391626" y="4217789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Objetivo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5391626" y="4650581"/>
            <a:ext cx="3847028" cy="939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Low Cost: minimizar presupuesto sin sacrificar rendimiento ni fiabilidad a medio plazo.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9637871" y="4004667"/>
            <a:ext cx="4273272" cy="1798796"/>
          </a:xfrm>
          <a:prstGeom prst="roundRect">
            <a:avLst>
              <a:gd name="adj" fmla="val 479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50993" y="4217789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Compatibilidad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850993" y="4650581"/>
            <a:ext cx="3847028" cy="939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Componentes verificados para evitar cuellos de botella y asegurar conectividad.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19257" y="5989558"/>
            <a:ext cx="13191887" cy="1597223"/>
          </a:xfrm>
          <a:prstGeom prst="roundRect">
            <a:avLst>
              <a:gd name="adj" fmla="val 540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32378" y="6202680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Enfoque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932378" y="6635472"/>
            <a:ext cx="12765643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Opción A: Montaje modular por piezas. 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932378" y="7060406"/>
            <a:ext cx="12765643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Opción B: Mini PC preensamblado.</a:t>
            </a:r>
            <a:endParaRPr lang="en-US" sz="1600" dirty="0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043C868-F83A-9825-2A8C-0057B942F1F1}"/>
              </a:ext>
            </a:extLst>
          </p:cNvPr>
          <p:cNvSpPr txBox="1"/>
          <p:nvPr/>
        </p:nvSpPr>
        <p:spPr>
          <a:xfrm>
            <a:off x="12781722" y="7742583"/>
            <a:ext cx="1848678" cy="487017"/>
          </a:xfrm>
          <a:prstGeom prst="rect">
            <a:avLst/>
          </a:prstGeom>
          <a:solidFill>
            <a:srgbClr val="2B2B2F"/>
          </a:solidFill>
        </p:spPr>
        <p:txBody>
          <a:bodyPr wrap="square" rtlCol="0">
            <a:spAutoFit/>
          </a:bodyPr>
          <a:lstStyle/>
          <a:p>
            <a:endParaRPr lang="es-E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44554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CPU: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305169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Modelo exacto:</a:t>
            </a: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AMD Ryzen 3 4300G (4 núcleos / 8 hilos, 3.8 GHz)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669744"/>
            <a:ext cx="7556421" cy="24153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Precio:</a:t>
            </a: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76.96 €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URL:</a:t>
            </a: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https://www.pccomponentes.com/amd-ryzen-3-4300g-38-ghz-box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Gráficos integrados Radeon Vega 6 → evita tarjeta dedicada y reduce coste/consumo.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Socket AM4 — compatibilidad directa con la placa base propuesta.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9068" y="2247781"/>
            <a:ext cx="6690122" cy="37339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137809" y="1563053"/>
            <a:ext cx="3431143" cy="7600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Placa Base y Memoria RAM</a:t>
            </a:r>
            <a:endParaRPr lang="en-US" sz="2350" dirty="0"/>
          </a:p>
        </p:txBody>
      </p:sp>
      <p:sp>
        <p:nvSpPr>
          <p:cNvPr id="4" name="Text 1"/>
          <p:cNvSpPr/>
          <p:nvPr/>
        </p:nvSpPr>
        <p:spPr>
          <a:xfrm>
            <a:off x="9137809" y="2363867"/>
            <a:ext cx="1900714" cy="237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PLACA BASE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9137809" y="2703314"/>
            <a:ext cx="3431143" cy="4062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Modelo:</a:t>
            </a:r>
            <a:r>
              <a:rPr lang="en-US" sz="11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ASUS Prime A520M-K — </a:t>
            </a:r>
            <a:r>
              <a:rPr lang="en-US" sz="11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Precio:</a:t>
            </a:r>
            <a:r>
              <a:rPr lang="en-US" sz="11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59.00 € </a:t>
            </a:r>
            <a:endParaRPr lang="en-US" sz="1150" dirty="0"/>
          </a:p>
        </p:txBody>
      </p:sp>
      <p:sp>
        <p:nvSpPr>
          <p:cNvPr id="6" name="Text 3"/>
          <p:cNvSpPr/>
          <p:nvPr/>
        </p:nvSpPr>
        <p:spPr>
          <a:xfrm>
            <a:off x="9137809" y="3201233"/>
            <a:ext cx="3431143" cy="4062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URL:</a:t>
            </a:r>
            <a:r>
              <a:rPr lang="en-US" sz="11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https://www.pccomponentes.com/asus-prime-a520m-k</a:t>
            </a:r>
            <a:endParaRPr lang="en-US" sz="1150" dirty="0"/>
          </a:p>
        </p:txBody>
      </p:sp>
      <p:sp>
        <p:nvSpPr>
          <p:cNvPr id="7" name="Text 4"/>
          <p:cNvSpPr/>
          <p:nvPr/>
        </p:nvSpPr>
        <p:spPr>
          <a:xfrm>
            <a:off x="9137809" y="3699153"/>
            <a:ext cx="3431143" cy="4062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Micro-ATX, chipset A520 — soporte nativo para Ryzen 4000G (AM4).</a:t>
            </a:r>
            <a:endParaRPr lang="en-US" sz="1150" dirty="0"/>
          </a:p>
        </p:txBody>
      </p:sp>
      <p:sp>
        <p:nvSpPr>
          <p:cNvPr id="8" name="Shape 5"/>
          <p:cNvSpPr/>
          <p:nvPr/>
        </p:nvSpPr>
        <p:spPr>
          <a:xfrm>
            <a:off x="9137809" y="4296048"/>
            <a:ext cx="3431143" cy="26551"/>
          </a:xfrm>
          <a:prstGeom prst="rect">
            <a:avLst/>
          </a:prstGeom>
          <a:solidFill>
            <a:srgbClr val="CFD0D8">
              <a:alpha val="50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9137809" y="4437221"/>
            <a:ext cx="1900714" cy="237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MEMORIA RAM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9137809" y="4776668"/>
            <a:ext cx="3431143" cy="4062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Modelo:</a:t>
            </a:r>
            <a:r>
              <a:rPr lang="en-US" sz="11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Silicon Power SP008GBLFU320X02 DDR4 3200MHz 8GB (x2 = 16GB)</a:t>
            </a:r>
            <a:endParaRPr lang="en-US" sz="1150" dirty="0"/>
          </a:p>
        </p:txBody>
      </p:sp>
      <p:sp>
        <p:nvSpPr>
          <p:cNvPr id="11" name="Text 8"/>
          <p:cNvSpPr/>
          <p:nvPr/>
        </p:nvSpPr>
        <p:spPr>
          <a:xfrm>
            <a:off x="9137809" y="5274588"/>
            <a:ext cx="3431143" cy="203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Precio:</a:t>
            </a:r>
            <a:r>
              <a:rPr lang="en-US" sz="11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139.90 € </a:t>
            </a:r>
            <a:endParaRPr lang="en-US" sz="1150" dirty="0"/>
          </a:p>
        </p:txBody>
      </p:sp>
      <p:sp>
        <p:nvSpPr>
          <p:cNvPr id="12" name="Text 9"/>
          <p:cNvSpPr/>
          <p:nvPr/>
        </p:nvSpPr>
        <p:spPr>
          <a:xfrm>
            <a:off x="9137809" y="5569387"/>
            <a:ext cx="3431143" cy="6093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URL:</a:t>
            </a:r>
            <a:r>
              <a:rPr lang="en-US" sz="11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https://www.pccomponentes.com/silicon-power-sp008gblfu320x02-ddr4-3200mhz-8gb-cl22</a:t>
            </a:r>
            <a:endParaRPr lang="en-US" sz="1150" dirty="0"/>
          </a:p>
        </p:txBody>
      </p:sp>
      <p:sp>
        <p:nvSpPr>
          <p:cNvPr id="13" name="Text 10"/>
          <p:cNvSpPr/>
          <p:nvPr/>
        </p:nvSpPr>
        <p:spPr>
          <a:xfrm>
            <a:off x="9137809" y="6270427"/>
            <a:ext cx="3431143" cy="4062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16GB DDR4 U-DIMM para fluidez en multitarea y ERP. Compatibilidad verificada con la placa.</a:t>
            </a:r>
            <a:endParaRPr lang="en-US" sz="1150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F0FF85C-228E-0222-C227-1F07C4129299}"/>
              </a:ext>
            </a:extLst>
          </p:cNvPr>
          <p:cNvSpPr txBox="1"/>
          <p:nvPr/>
        </p:nvSpPr>
        <p:spPr>
          <a:xfrm>
            <a:off x="12781722" y="7742583"/>
            <a:ext cx="1848678" cy="487017"/>
          </a:xfrm>
          <a:prstGeom prst="rect">
            <a:avLst/>
          </a:prstGeom>
          <a:solidFill>
            <a:srgbClr val="2B2B2F"/>
          </a:solidFill>
        </p:spPr>
        <p:txBody>
          <a:bodyPr wrap="square" rtlCol="0">
            <a:spAutoFit/>
          </a:bodyPr>
          <a:lstStyle/>
          <a:p>
            <a:endParaRPr lang="es-E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829" y="1242417"/>
            <a:ext cx="4308396" cy="574452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09617" y="972503"/>
            <a:ext cx="6201370" cy="477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Almacenamiento, Energía y Chasis</a:t>
            </a:r>
            <a:endParaRPr lang="en-US" sz="3000" dirty="0"/>
          </a:p>
        </p:txBody>
      </p:sp>
      <p:sp>
        <p:nvSpPr>
          <p:cNvPr id="4" name="Shape 1"/>
          <p:cNvSpPr/>
          <p:nvPr/>
        </p:nvSpPr>
        <p:spPr>
          <a:xfrm>
            <a:off x="5509617" y="1630442"/>
            <a:ext cx="4119920" cy="3426262"/>
          </a:xfrm>
          <a:prstGeom prst="roundRect">
            <a:avLst>
              <a:gd name="adj" fmla="val 2341"/>
            </a:avLst>
          </a:prstGeom>
          <a:solidFill>
            <a:srgbClr val="2A2A2D">
              <a:alpha val="95000"/>
            </a:srgbClr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723334" y="1844159"/>
            <a:ext cx="2386727" cy="298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SSD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5723334" y="2303145"/>
            <a:ext cx="3692485" cy="562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Intenso Premium 250GB M.2 NVMe PCIe 3.0</a:t>
            </a: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— 54.95 € 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5723334" y="3010376"/>
            <a:ext cx="3692485" cy="11253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URL: </a:t>
            </a: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https://www.pccomponentes.com/intenso-premium-ssd-250gb-m2-nvme-pcie-30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5723334" y="4280297"/>
            <a:ext cx="3692485" cy="562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M.2 NVMe: instalación sin cables y arranque rápido.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9790152" y="1630442"/>
            <a:ext cx="4119920" cy="3426262"/>
          </a:xfrm>
          <a:prstGeom prst="roundRect">
            <a:avLst>
              <a:gd name="adj" fmla="val 2341"/>
            </a:avLst>
          </a:prstGeom>
          <a:solidFill>
            <a:srgbClr val="2A2A2D">
              <a:alpha val="95000"/>
            </a:srgbClr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003869" y="1844159"/>
            <a:ext cx="2386727" cy="298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PSU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0003869" y="2303145"/>
            <a:ext cx="3692485" cy="562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MSI MAG A550BN 550W 80 Plus Bronze</a:t>
            </a: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— 49.90 € 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10003869" y="3010376"/>
            <a:ext cx="3692485" cy="844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URL: </a:t>
            </a: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https://www.pccomponentes.com/msi-mag-a550bn-550w-80-plus-bronze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10003869" y="3998952"/>
            <a:ext cx="3692485" cy="562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Conectores ATX y EPS; margen para accesorios modestos.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5509617" y="5217319"/>
            <a:ext cx="8400455" cy="2019538"/>
          </a:xfrm>
          <a:prstGeom prst="roundRect">
            <a:avLst>
              <a:gd name="adj" fmla="val 3971"/>
            </a:avLst>
          </a:prstGeom>
          <a:solidFill>
            <a:srgbClr val="2A2A2D">
              <a:alpha val="95000"/>
            </a:srgbClr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5723334" y="5431036"/>
            <a:ext cx="2386727" cy="298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Chasis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5723334" y="5890022"/>
            <a:ext cx="7973020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Coolbox F-750 USB 3.0 Negra</a:t>
            </a: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— 33.00 € </a:t>
            </a:r>
            <a:endParaRPr lang="en-US" sz="1500" dirty="0"/>
          </a:p>
        </p:txBody>
      </p:sp>
      <p:sp>
        <p:nvSpPr>
          <p:cNvPr id="17" name="Text 14"/>
          <p:cNvSpPr/>
          <p:nvPr/>
        </p:nvSpPr>
        <p:spPr>
          <a:xfrm>
            <a:off x="5723334" y="6315908"/>
            <a:ext cx="7973020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URL: </a:t>
            </a: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https://www.pccomponentes.com/coolbox-f-750-usb-30-negra</a:t>
            </a:r>
            <a:endParaRPr lang="en-US" sz="1500" dirty="0"/>
          </a:p>
        </p:txBody>
      </p:sp>
      <p:sp>
        <p:nvSpPr>
          <p:cNvPr id="18" name="Text 15"/>
          <p:cNvSpPr/>
          <p:nvPr/>
        </p:nvSpPr>
        <p:spPr>
          <a:xfrm>
            <a:off x="5723334" y="6741795"/>
            <a:ext cx="7973020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Micro-ATX compatible, diseño sobrio y económico.</a:t>
            </a:r>
            <a:endParaRPr lang="en-US" sz="1500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EBA34604-B48A-2C75-5A63-67270F11E9A9}"/>
              </a:ext>
            </a:extLst>
          </p:cNvPr>
          <p:cNvSpPr txBox="1"/>
          <p:nvPr/>
        </p:nvSpPr>
        <p:spPr>
          <a:xfrm>
            <a:off x="12781722" y="7742583"/>
            <a:ext cx="1848678" cy="487017"/>
          </a:xfrm>
          <a:prstGeom prst="rect">
            <a:avLst/>
          </a:prstGeom>
          <a:solidFill>
            <a:srgbClr val="2B2B2F"/>
          </a:solidFill>
        </p:spPr>
        <p:txBody>
          <a:bodyPr wrap="square" rtlCol="0">
            <a:spAutoFit/>
          </a:bodyPr>
          <a:lstStyle/>
          <a:p>
            <a:endParaRPr lang="es-E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70134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Presupuesto Final (Opción A: Por piezas)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254424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Listado y total claro para validación presupuestaria: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162300"/>
            <a:ext cx="7556421" cy="30160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CPU: AMD Ryzen 3 4300G — 76.96 €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Placa Base: ASUS Prime A520M-K — 59.00 €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RAM: Silicon Power 16GB — 139.90 €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SSD: Intenso 250GB M.2 — 54.95 €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PSU: MSI MAG A550BN 550W — 49.90 €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Chasis: Coolbox F-750 — 33.00 €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TOTAL:</a:t>
            </a: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413.71 €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43354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Precio orientativo por unidad, ideal para compras por lotes y mantenimiento modular. Se prioriza el precio y calidad de vida.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067276"/>
            <a:ext cx="8284131" cy="462367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38943" y="1337905"/>
            <a:ext cx="4205168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Alternativa: Mini PC (Opción B)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9638943" y="2698671"/>
            <a:ext cx="420516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Modelo:</a:t>
            </a: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Blackview MP100 Mini PC — Ryzen 5 7430U, 16GB, 512GB — 338.95€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9638943" y="3628549"/>
            <a:ext cx="420516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URL:</a:t>
            </a: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https://www.pccomponentes.com/blackview-mp100-mini-pc-amd-ryzen-5-7430u-16gb-512gb-wifi-6-windows-11-pro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3790" y="6201251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44253" y="62012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644253" y="6691670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Menor coste, Windows 11 Pro incluido, plug &amp; play, doble almacenamiento, Wi‑Fi integrado.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56884" y="6201251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307348" y="62012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Contras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8307348" y="6691670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Actualización limitada (CPU soldada), refrigeración menos eficiente que torre ATX.</a:t>
            </a:r>
            <a:endParaRPr lang="en-US" sz="1750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DE21A7E-44DD-85AE-255C-4AFD12486C71}"/>
              </a:ext>
            </a:extLst>
          </p:cNvPr>
          <p:cNvSpPr txBox="1"/>
          <p:nvPr/>
        </p:nvSpPr>
        <p:spPr>
          <a:xfrm>
            <a:off x="12781722" y="7742583"/>
            <a:ext cx="1848678" cy="487017"/>
          </a:xfrm>
          <a:prstGeom prst="rect">
            <a:avLst/>
          </a:prstGeom>
          <a:solidFill>
            <a:srgbClr val="2B2B2F"/>
          </a:solidFill>
        </p:spPr>
        <p:txBody>
          <a:bodyPr wrap="square" rtlCol="0">
            <a:spAutoFit/>
          </a:bodyPr>
          <a:lstStyle/>
          <a:p>
            <a:endParaRPr lang="es-E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8426" y="1035606"/>
            <a:ext cx="6063972" cy="527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Comparación Final y Veredicto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738426" y="1857375"/>
            <a:ext cx="474702" cy="4747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7483" y="1936433"/>
            <a:ext cx="316468" cy="31646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409343" y="1929884"/>
            <a:ext cx="4058960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Opción A — Torre a piezas (413 €)</a:t>
            </a:r>
            <a:endParaRPr lang="en-US" sz="2050" dirty="0"/>
          </a:p>
        </p:txBody>
      </p:sp>
      <p:sp>
        <p:nvSpPr>
          <p:cNvPr id="7" name="Text 3"/>
          <p:cNvSpPr/>
          <p:nvPr/>
        </p:nvSpPr>
        <p:spPr>
          <a:xfrm>
            <a:off x="1409343" y="2377202"/>
            <a:ext cx="6996232" cy="651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Modularidad y capacidad de expansión. Recomendable si se prevé añadir hardware especializado y/o para empresas pequeñas.</a:t>
            </a:r>
            <a:endParaRPr lang="en-US" sz="1650" dirty="0"/>
          </a:p>
        </p:txBody>
      </p:sp>
      <p:sp>
        <p:nvSpPr>
          <p:cNvPr id="8" name="Shape 4"/>
          <p:cNvSpPr/>
          <p:nvPr/>
        </p:nvSpPr>
        <p:spPr>
          <a:xfrm>
            <a:off x="738426" y="3421261"/>
            <a:ext cx="474702" cy="4747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7483" y="3500318"/>
            <a:ext cx="316468" cy="31646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09343" y="3493770"/>
            <a:ext cx="3379351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Opción B — Mini PC (339 €)</a:t>
            </a:r>
            <a:endParaRPr lang="en-US" sz="2050" dirty="0"/>
          </a:p>
        </p:txBody>
      </p:sp>
      <p:sp>
        <p:nvSpPr>
          <p:cNvPr id="11" name="Text 6"/>
          <p:cNvSpPr/>
          <p:nvPr/>
        </p:nvSpPr>
        <p:spPr>
          <a:xfrm>
            <a:off x="1409343" y="3941088"/>
            <a:ext cx="6996232" cy="651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Mejor relación coste/beneficio para el 90% de puestos de oficina: ahorro en licencias, instalación inmediata y menor espacio.</a:t>
            </a:r>
            <a:endParaRPr lang="en-US" sz="1650" dirty="0"/>
          </a:p>
        </p:txBody>
      </p:sp>
      <p:sp>
        <p:nvSpPr>
          <p:cNvPr id="12" name="Text 7"/>
          <p:cNvSpPr/>
          <p:nvPr/>
        </p:nvSpPr>
        <p:spPr>
          <a:xfrm>
            <a:off x="738426" y="4813340"/>
            <a:ext cx="7667149" cy="977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000000"/>
                </a:solidFill>
                <a:highlight>
                  <a:srgbClr val="E5F6FF"/>
                </a:highlight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Veredicto:</a:t>
            </a:r>
            <a:r>
              <a:rPr lang="en-US" sz="16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Para una renovación estándar con presupuesto ajustado, recomiendo Opción B (Mini PC) por su coste total inferior, facilidad de despliegue y licencia incluida.</a:t>
            </a:r>
            <a:endParaRPr lang="en-US" sz="1650" dirty="0"/>
          </a:p>
        </p:txBody>
      </p:sp>
      <p:sp>
        <p:nvSpPr>
          <p:cNvPr id="13" name="Shape 8"/>
          <p:cNvSpPr/>
          <p:nvPr/>
        </p:nvSpPr>
        <p:spPr>
          <a:xfrm>
            <a:off x="738426" y="6011347"/>
            <a:ext cx="7667149" cy="1182529"/>
          </a:xfrm>
          <a:prstGeom prst="roundRect">
            <a:avLst>
              <a:gd name="adj" fmla="val 7494"/>
            </a:avLst>
          </a:prstGeom>
          <a:solidFill>
            <a:srgbClr val="252528"/>
          </a:solidFill>
          <a:ln/>
        </p:spPr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9404" y="6326624"/>
            <a:ext cx="263723" cy="210979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424107" y="6260306"/>
            <a:ext cx="6770489" cy="651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Próximos pasos sugeridos: validar cantidades, plan de despliegue, y pruebas piloto con 5 puestos antes de compra masiva.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642</Words>
  <Application>Microsoft Office PowerPoint</Application>
  <PresentationFormat>Personalizado</PresentationFormat>
  <Paragraphs>74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Instrument Sans Semi Bold</vt:lpstr>
      <vt:lpstr>Instrument Sans Medium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Aarón López Pérez</cp:lastModifiedBy>
  <cp:revision>2</cp:revision>
  <dcterms:created xsi:type="dcterms:W3CDTF">2026-02-20T20:49:44Z</dcterms:created>
  <dcterms:modified xsi:type="dcterms:W3CDTF">2026-02-20T20:52:58Z</dcterms:modified>
</cp:coreProperties>
</file>